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69" r:id="rId3"/>
    <p:sldId id="271" r:id="rId4"/>
    <p:sldId id="260" r:id="rId5"/>
    <p:sldId id="272" r:id="rId6"/>
    <p:sldId id="257" r:id="rId7"/>
    <p:sldId id="268" r:id="rId8"/>
    <p:sldId id="267" r:id="rId9"/>
    <p:sldId id="258" r:id="rId10"/>
    <p:sldId id="259" r:id="rId11"/>
    <p:sldId id="261" r:id="rId12"/>
    <p:sldId id="262" r:id="rId13"/>
    <p:sldId id="263" r:id="rId14"/>
    <p:sldId id="264" r:id="rId15"/>
    <p:sldId id="265" r:id="rId16"/>
    <p:sldId id="266" r:id="rId17"/>
    <p:sldId id="270" r:id="rId18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BD6DF"/>
          </a:solidFill>
        </a:fill>
      </a:tcStyle>
    </a:wholeTbl>
    <a:band2H>
      <a:tcTxStyle/>
      <a:tcStyle>
        <a:tcBdr/>
        <a:fill>
          <a:solidFill>
            <a:srgbClr val="E7ECE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4D5CB"/>
          </a:solidFill>
        </a:fill>
      </a:tcStyle>
    </a:wholeTbl>
    <a:band2H>
      <a:tcTxStyle/>
      <a:tcStyle>
        <a:tcBdr/>
        <a:fill>
          <a:solidFill>
            <a:srgbClr val="FAEBE7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8CACA"/>
          </a:solidFill>
        </a:fill>
      </a:tcStyle>
    </a:wholeTbl>
    <a:band2H>
      <a:tcTxStyle/>
      <a:tcStyle>
        <a:tcBdr/>
        <a:fill>
          <a:solidFill>
            <a:srgbClr val="F4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83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1" name="Shape 11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685800" y="1844675"/>
            <a:ext cx="7772400" cy="20415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>
                <a:solidFill>
                  <a:srgbClr val="611D1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half" idx="1"/>
          </p:nvPr>
        </p:nvSpPr>
        <p:spPr>
          <a:xfrm>
            <a:off x="1371600" y="3886200"/>
            <a:ext cx="6400800" cy="29718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700"/>
              </a:spcBef>
              <a:buSzTx/>
              <a:buFontTx/>
              <a:buNone/>
              <a:defRPr sz="3200">
                <a:solidFill>
                  <a:srgbClr val="B0A280"/>
                </a:solidFill>
              </a:defRPr>
            </a:lvl1pPr>
            <a:lvl2pPr marL="0" indent="457200" algn="ctr">
              <a:spcBef>
                <a:spcPts val="700"/>
              </a:spcBef>
              <a:buSzTx/>
              <a:buFontTx/>
              <a:buNone/>
              <a:defRPr sz="3200">
                <a:solidFill>
                  <a:srgbClr val="B0A280"/>
                </a:solidFill>
              </a:defRPr>
            </a:lvl2pPr>
            <a:lvl3pPr marL="0" indent="914400" algn="ctr">
              <a:spcBef>
                <a:spcPts val="700"/>
              </a:spcBef>
              <a:buSzTx/>
              <a:buFontTx/>
              <a:buNone/>
              <a:defRPr sz="3200">
                <a:solidFill>
                  <a:srgbClr val="B0A280"/>
                </a:solidFill>
              </a:defRPr>
            </a:lvl3pPr>
            <a:lvl4pPr marL="0" indent="1371600" algn="ctr">
              <a:spcBef>
                <a:spcPts val="700"/>
              </a:spcBef>
              <a:buSzTx/>
              <a:buFontTx/>
              <a:buNone/>
              <a:defRPr sz="3200">
                <a:solidFill>
                  <a:srgbClr val="B0A280"/>
                </a:solidFill>
              </a:defRPr>
            </a:lvl4pPr>
            <a:lvl5pPr algn="ctr">
              <a:spcBef>
                <a:spcPts val="700"/>
              </a:spcBef>
              <a:buFontTx/>
              <a:defRPr sz="3200">
                <a:solidFill>
                  <a:srgbClr val="B0A28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0" name="Shape 9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/>
          </p:cNvSpPr>
          <p:nvPr>
            <p:ph type="sldNum" sz="quarter" idx="2"/>
          </p:nvPr>
        </p:nvSpPr>
        <p:spPr>
          <a:xfrm>
            <a:off x="6553200" y="6172200"/>
            <a:ext cx="2133600" cy="368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6553200" y="6172200"/>
            <a:ext cx="2133600" cy="368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body" idx="1"/>
          </p:nvPr>
        </p:nvSpPr>
        <p:spPr>
          <a:xfrm>
            <a:off x="303055" y="358162"/>
            <a:ext cx="8572164" cy="6020032"/>
          </a:xfrm>
          <a:prstGeom prst="rect">
            <a:avLst/>
          </a:prstGeom>
        </p:spPr>
        <p:txBody>
          <a:bodyPr/>
          <a:lstStyle>
            <a:lvl4pPr marL="1727200" indent="-355600">
              <a:buChar char="–"/>
            </a:lvl4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  <a:solidFill>
            <a:srgbClr val="611D19"/>
          </a:solidFill>
        </p:spPr>
        <p:txBody>
          <a:bodyPr>
            <a:normAutofit/>
          </a:bodyPr>
          <a:lstStyle>
            <a:lvl1pPr algn="l">
              <a:defRPr>
                <a:solidFill>
                  <a:srgbClr val="DDCCA2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611D19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611D19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611D19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611D19"/>
                </a:solidFill>
              </a:defRPr>
            </a:lvl4pPr>
            <a:lvl5pPr>
              <a:spcBef>
                <a:spcPts val="400"/>
              </a:spcBef>
              <a:buFontTx/>
              <a:defRPr sz="2000">
                <a:solidFill>
                  <a:srgbClr val="611D1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body" sz="half" idx="1"/>
          </p:nvPr>
        </p:nvSpPr>
        <p:spPr>
          <a:xfrm>
            <a:off x="303055" y="1226576"/>
            <a:ext cx="4192746" cy="5631425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  <a:defRPr sz="2400"/>
            </a:lvl1pPr>
            <a:lvl2pPr marL="800100" indent="-342900">
              <a:spcBef>
                <a:spcPts val="500"/>
              </a:spcBef>
              <a:defRPr sz="2400"/>
            </a:lvl2pPr>
            <a:lvl3pPr marL="1231800" indent="-355200">
              <a:spcBef>
                <a:spcPts val="500"/>
              </a:spcBef>
              <a:defRPr sz="2400"/>
            </a:lvl3pPr>
            <a:lvl4pPr marL="1676400" indent="-304800">
              <a:spcBef>
                <a:spcPts val="500"/>
              </a:spcBef>
              <a:buChar char="–"/>
              <a:defRPr sz="2400"/>
            </a:lvl4pPr>
            <a:lvl5pPr>
              <a:spcBef>
                <a:spcPts val="500"/>
              </a:spcBef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body" idx="1"/>
          </p:nvPr>
        </p:nvSpPr>
        <p:spPr>
          <a:xfrm>
            <a:off x="303055" y="374443"/>
            <a:ext cx="4192746" cy="6032609"/>
          </a:xfrm>
          <a:prstGeom prst="rect">
            <a:avLst/>
          </a:prstGeom>
        </p:spPr>
        <p:txBody>
          <a:bodyPr/>
          <a:lstStyle>
            <a:lvl1pPr>
              <a:spcBef>
                <a:spcPts val="500"/>
              </a:spcBef>
              <a:defRPr sz="2400"/>
            </a:lvl1pPr>
            <a:lvl2pPr marL="800100" indent="-342900">
              <a:spcBef>
                <a:spcPts val="500"/>
              </a:spcBef>
              <a:defRPr sz="2400"/>
            </a:lvl2pPr>
            <a:lvl3pPr marL="1231800" indent="-355200">
              <a:spcBef>
                <a:spcPts val="500"/>
              </a:spcBef>
              <a:defRPr sz="2400"/>
            </a:lvl3pPr>
            <a:lvl4pPr marL="1676400" indent="-304800">
              <a:spcBef>
                <a:spcPts val="500"/>
              </a:spcBef>
              <a:buChar char="–"/>
              <a:defRPr sz="2400"/>
            </a:lvl4pPr>
            <a:lvl5pPr>
              <a:spcBef>
                <a:spcPts val="500"/>
              </a:spcBef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hape 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/>
          </p:cNvSpPr>
          <p:nvPr>
            <p:ph type="body" sz="quarter" idx="1"/>
          </p:nvPr>
        </p:nvSpPr>
        <p:spPr>
          <a:xfrm>
            <a:off x="341749" y="5221553"/>
            <a:ext cx="4155639" cy="1636447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500"/>
              </a:spcBef>
              <a:buSzTx/>
              <a:buFontTx/>
              <a:buNone/>
              <a:defRPr sz="2400">
                <a:solidFill>
                  <a:srgbClr val="611D19"/>
                </a:solidFill>
              </a:defRPr>
            </a:lvl1pPr>
            <a:lvl2pPr marL="0" indent="457200" algn="ctr">
              <a:spcBef>
                <a:spcPts val="500"/>
              </a:spcBef>
              <a:buSzTx/>
              <a:buFontTx/>
              <a:buNone/>
              <a:defRPr sz="2400">
                <a:solidFill>
                  <a:srgbClr val="611D19"/>
                </a:solidFill>
              </a:defRPr>
            </a:lvl2pPr>
            <a:lvl3pPr marL="0" indent="914400" algn="ctr">
              <a:spcBef>
                <a:spcPts val="500"/>
              </a:spcBef>
              <a:buSzTx/>
              <a:buFontTx/>
              <a:buNone/>
              <a:defRPr sz="2400">
                <a:solidFill>
                  <a:srgbClr val="611D19"/>
                </a:solidFill>
              </a:defRPr>
            </a:lvl3pPr>
            <a:lvl4pPr marL="0" indent="1371600" algn="ctr">
              <a:spcBef>
                <a:spcPts val="500"/>
              </a:spcBef>
              <a:buSzTx/>
              <a:buFontTx/>
              <a:buNone/>
              <a:defRPr sz="2400">
                <a:solidFill>
                  <a:srgbClr val="611D19"/>
                </a:solidFill>
              </a:defRPr>
            </a:lvl4pPr>
            <a:lvl5pPr algn="ctr">
              <a:spcBef>
                <a:spcPts val="500"/>
              </a:spcBef>
              <a:buFontTx/>
              <a:defRPr sz="2400">
                <a:solidFill>
                  <a:srgbClr val="611D1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6" name="Shape 6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body" sz="quarter" idx="1"/>
          </p:nvPr>
        </p:nvSpPr>
        <p:spPr>
          <a:xfrm>
            <a:off x="341749" y="4646176"/>
            <a:ext cx="4155639" cy="2211824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500"/>
              </a:spcBef>
              <a:buSzTx/>
              <a:buFontTx/>
              <a:buNone/>
              <a:defRPr sz="2400">
                <a:solidFill>
                  <a:srgbClr val="611D19"/>
                </a:solidFill>
              </a:defRPr>
            </a:lvl1pPr>
            <a:lvl2pPr marL="0" indent="457200" algn="ctr">
              <a:spcBef>
                <a:spcPts val="500"/>
              </a:spcBef>
              <a:buSzTx/>
              <a:buFontTx/>
              <a:buNone/>
              <a:defRPr sz="2400">
                <a:solidFill>
                  <a:srgbClr val="611D19"/>
                </a:solidFill>
              </a:defRPr>
            </a:lvl2pPr>
            <a:lvl3pPr marL="0" indent="914400" algn="ctr">
              <a:spcBef>
                <a:spcPts val="500"/>
              </a:spcBef>
              <a:buSzTx/>
              <a:buFontTx/>
              <a:buNone/>
              <a:defRPr sz="2400">
                <a:solidFill>
                  <a:srgbClr val="611D19"/>
                </a:solidFill>
              </a:defRPr>
            </a:lvl3pPr>
            <a:lvl4pPr marL="0" indent="1371600" algn="ctr">
              <a:spcBef>
                <a:spcPts val="500"/>
              </a:spcBef>
              <a:buSzTx/>
              <a:buFontTx/>
              <a:buNone/>
              <a:defRPr sz="2400">
                <a:solidFill>
                  <a:srgbClr val="611D19"/>
                </a:solidFill>
              </a:defRPr>
            </a:lvl4pPr>
            <a:lvl5pPr algn="ctr">
              <a:spcBef>
                <a:spcPts val="500"/>
              </a:spcBef>
              <a:buFontTx/>
              <a:defRPr sz="2400">
                <a:solidFill>
                  <a:srgbClr val="611D1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title"/>
          </p:nvPr>
        </p:nvSpPr>
        <p:spPr>
          <a:xfrm>
            <a:off x="1792288" y="5651463"/>
            <a:ext cx="5486401" cy="72151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>
                <a:solidFill>
                  <a:srgbClr val="611D1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2" name="Shape 8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303055" y="0"/>
            <a:ext cx="8572164" cy="924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303055" y="1183286"/>
            <a:ext cx="8572164" cy="56747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7359936" y="6501794"/>
            <a:ext cx="1515283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>
                <a:solidFill>
                  <a:srgbClr val="DDCCA2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Shape 5"/>
          <p:cNvSpPr/>
          <p:nvPr/>
        </p:nvSpPr>
        <p:spPr>
          <a:xfrm>
            <a:off x="457200" y="981262"/>
            <a:ext cx="8229600" cy="1"/>
          </a:xfrm>
          <a:prstGeom prst="line">
            <a:avLst/>
          </a:prstGeom>
          <a:ln w="25400">
            <a:solidFill>
              <a:srgbClr val="611D19"/>
            </a:solidFill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96350" marR="0" indent="-3738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–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49559" marR="0" indent="-372959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80000"/>
        <a:buFont typeface="Arial"/>
        <a:buChar char="❑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816100" marR="0" indent="-4445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o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18288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/>
        <a:buNone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06039" marR="0" indent="-320039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063239" marR="0" indent="-320039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520440" marR="0" indent="-32004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977640" marR="0" indent="-32004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1.t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tif"/><Relationship Id="rId7" Type="http://schemas.openxmlformats.org/officeDocument/2006/relationships/image" Target="../media/image18.png"/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 defTabSz="310895">
              <a:defRPr sz="2992"/>
            </a:pPr>
            <a:r>
              <a:rPr dirty="0"/>
              <a:t>Production Tests: </a:t>
            </a:r>
          </a:p>
          <a:p>
            <a:pPr defTabSz="310895">
              <a:defRPr sz="2992"/>
            </a:pPr>
            <a:r>
              <a:rPr dirty="0"/>
              <a:t>Pulsar 2b integrated with PRM (</a:t>
            </a:r>
            <a:r>
              <a:rPr dirty="0" smtClean="0"/>
              <a:t>K</a:t>
            </a:r>
            <a:r>
              <a:rPr lang="en-US" dirty="0" smtClean="0"/>
              <a:t>U</a:t>
            </a:r>
            <a:r>
              <a:rPr dirty="0" smtClean="0"/>
              <a:t>040 </a:t>
            </a:r>
            <a:r>
              <a:rPr dirty="0"/>
              <a:t>or </a:t>
            </a:r>
            <a:r>
              <a:rPr dirty="0" smtClean="0"/>
              <a:t>K</a:t>
            </a:r>
            <a:r>
              <a:rPr lang="en-US" dirty="0" smtClean="0"/>
              <a:t>U</a:t>
            </a:r>
            <a:r>
              <a:rPr dirty="0" smtClean="0"/>
              <a:t>060</a:t>
            </a:r>
            <a:r>
              <a:rPr dirty="0"/>
              <a:t>) </a:t>
            </a:r>
          </a:p>
        </p:txBody>
      </p:sp>
      <p:sp>
        <p:nvSpPr>
          <p:cNvPr id="114" name="Shape 114"/>
          <p:cNvSpPr>
            <a:spLocks noGrp="1"/>
          </p:cNvSpPr>
          <p:nvPr>
            <p:ph type="subTitle" sz="quarter" idx="1"/>
          </p:nvPr>
        </p:nvSpPr>
        <p:spPr>
          <a:xfrm>
            <a:off x="583473" y="3886200"/>
            <a:ext cx="8291745" cy="17526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500"/>
              </a:spcBef>
            </a:pPr>
            <a:r>
              <a:rPr lang="en-US" dirty="0" smtClean="0"/>
              <a:t>Lucas, </a:t>
            </a:r>
            <a:r>
              <a:rPr dirty="0" err="1" smtClean="0"/>
              <a:t>Miqueias</a:t>
            </a:r>
            <a:r>
              <a:rPr dirty="0"/>
              <a:t>, </a:t>
            </a:r>
            <a:r>
              <a:rPr dirty="0" err="1"/>
              <a:t>Sudha</a:t>
            </a:r>
            <a:r>
              <a:rPr dirty="0"/>
              <a:t>, </a:t>
            </a:r>
            <a:r>
              <a:rPr dirty="0" smtClean="0"/>
              <a:t>Zijun</a:t>
            </a:r>
            <a:r>
              <a:rPr lang="en-US" dirty="0" smtClean="0"/>
              <a:t>, Zhaoru, Zhen</a:t>
            </a:r>
            <a:endParaRPr sz="2400" i="1" dirty="0"/>
          </a:p>
          <a:p>
            <a:pPr>
              <a:spcBef>
                <a:spcPts val="500"/>
              </a:spcBef>
            </a:pPr>
            <a:r>
              <a:rPr sz="2400" i="1" dirty="0"/>
              <a:t>18/05/2016</a:t>
            </a:r>
          </a:p>
        </p:txBody>
      </p:sp>
      <p:sp>
        <p:nvSpPr>
          <p:cNvPr id="115" name="Shape 1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Pulsar2b 6-5 + (2)PRM 60</a:t>
            </a:r>
          </a:p>
        </p:txBody>
      </p:sp>
      <p:sp>
        <p:nvSpPr>
          <p:cNvPr id="141" name="Shape 141"/>
          <p:cNvSpPr>
            <a:spLocks noGrp="1"/>
          </p:cNvSpPr>
          <p:nvPr>
            <p:ph type="body" idx="1"/>
          </p:nvPr>
        </p:nvSpPr>
        <p:spPr>
          <a:xfrm>
            <a:off x="285918" y="1145186"/>
            <a:ext cx="8572164" cy="5674715"/>
          </a:xfrm>
          <a:prstGeom prst="rect">
            <a:avLst/>
          </a:prstGeom>
        </p:spPr>
        <p:txBody>
          <a:bodyPr/>
          <a:lstStyle/>
          <a:p>
            <a:pPr marL="250317" indent="-250317" defTabSz="333756">
              <a:spcBef>
                <a:spcPts val="400"/>
              </a:spcBef>
              <a:defRPr sz="2044"/>
            </a:pPr>
            <a:r>
              <a:t>Tested at 10.0 Gb/s: BER&lt;1e-14</a:t>
            </a:r>
          </a:p>
          <a:p>
            <a:pPr marL="250317" indent="-250317" defTabSz="333756">
              <a:spcBef>
                <a:spcPts val="400"/>
              </a:spcBef>
              <a:defRPr sz="2044"/>
            </a:pPr>
            <a:r>
              <a:t>Tested the Pulsar FMC with PRM (GTH channels).                                                      All channels are error free. Pulsar2b assigns 3                                                                   GTH to each FMC, while protoPRM has 4 available.</a:t>
            </a:r>
          </a:p>
          <a:p>
            <a:pPr marL="250317" indent="-250317" defTabSz="333756">
              <a:spcBef>
                <a:spcPts val="400"/>
              </a:spcBef>
              <a:defRPr sz="2044"/>
            </a:pPr>
            <a:endParaRPr/>
          </a:p>
          <a:p>
            <a:pPr marL="250317" indent="-250317" defTabSz="333756">
              <a:spcBef>
                <a:spcPts val="400"/>
              </a:spcBef>
              <a:defRPr sz="2044"/>
            </a:pPr>
            <a:endParaRPr/>
          </a:p>
          <a:p>
            <a:pPr marL="250317" indent="-250317" defTabSz="333756">
              <a:spcBef>
                <a:spcPts val="400"/>
              </a:spcBef>
              <a:defRPr sz="2044"/>
            </a:pPr>
            <a:endParaRPr/>
          </a:p>
          <a:p>
            <a:pPr marL="250317" indent="-250317" defTabSz="333756">
              <a:spcBef>
                <a:spcPts val="400"/>
              </a:spcBef>
              <a:defRPr sz="2044"/>
            </a:pPr>
            <a:endParaRPr/>
          </a:p>
          <a:p>
            <a:pPr marL="250317" indent="-250317" defTabSz="333756">
              <a:spcBef>
                <a:spcPts val="400"/>
              </a:spcBef>
              <a:defRPr sz="2044"/>
            </a:pPr>
            <a:r>
              <a:t>Tested the fabric interface</a:t>
            </a:r>
          </a:p>
          <a:p>
            <a:pPr marL="250317" indent="-250317" defTabSz="333756">
              <a:spcBef>
                <a:spcPts val="400"/>
              </a:spcBef>
              <a:defRPr sz="2044"/>
            </a:pPr>
            <a:endParaRPr/>
          </a:p>
          <a:p>
            <a:pPr marL="250317" indent="-250317" defTabSz="333756">
              <a:spcBef>
                <a:spcPts val="400"/>
              </a:spcBef>
              <a:defRPr sz="2044"/>
            </a:pPr>
            <a:endParaRPr/>
          </a:p>
          <a:p>
            <a:pPr marL="250317" indent="-250317" defTabSz="333756">
              <a:spcBef>
                <a:spcPts val="400"/>
              </a:spcBef>
              <a:defRPr sz="2044"/>
            </a:pPr>
            <a:endParaRPr/>
          </a:p>
          <a:p>
            <a:pPr marL="250317" indent="-250317" defTabSz="333756">
              <a:spcBef>
                <a:spcPts val="400"/>
              </a:spcBef>
              <a:defRPr sz="2044"/>
            </a:pPr>
            <a:endParaRPr/>
          </a:p>
          <a:p>
            <a:pPr marL="250317" indent="-250317" defTabSz="333756">
              <a:spcBef>
                <a:spcPts val="400"/>
              </a:spcBef>
              <a:defRPr sz="2044"/>
            </a:pPr>
            <a:r>
              <a:t>Tested the LVDS for each FMC connector                                                           between Pulsar2b FPGA and protoPRM                                                               Master FPGA</a:t>
            </a:r>
          </a:p>
        </p:txBody>
      </p:sp>
      <p:sp>
        <p:nvSpPr>
          <p:cNvPr id="142" name="Shape 14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pic>
        <p:nvPicPr>
          <p:cNvPr id="143" name="eye_diagram_10Gbps_pulsar2b_6-5_link14_from_PRM_test_connection.png"/>
          <p:cNvPicPr>
            <a:picLocks/>
          </p:cNvPicPr>
          <p:nvPr/>
        </p:nvPicPr>
        <p:blipFill>
          <a:blip r:embed="rId2">
            <a:extLst/>
          </a:blip>
          <a:srcRect l="9102" t="29011" r="13678" b="1911"/>
          <a:stretch>
            <a:fillRect/>
          </a:stretch>
        </p:blipFill>
        <p:spPr>
          <a:xfrm>
            <a:off x="2238027" y="3191762"/>
            <a:ext cx="1549302" cy="6039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eye_diagram_10Gbps_pulsar2b_6-5_scan0_from_PRM_test_connection.png"/>
          <p:cNvPicPr>
            <a:picLocks/>
          </p:cNvPicPr>
          <p:nvPr/>
        </p:nvPicPr>
        <p:blipFill>
          <a:blip r:embed="rId3">
            <a:extLst/>
          </a:blip>
          <a:srcRect l="8558" t="23276" r="14007" b="1199"/>
          <a:stretch>
            <a:fillRect/>
          </a:stretch>
        </p:blipFill>
        <p:spPr>
          <a:xfrm>
            <a:off x="608211" y="3191762"/>
            <a:ext cx="1549276" cy="6039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eye_diagram_10Gbps_pulsar2b_6-5_scan13_from_PRM_test_connection.png"/>
          <p:cNvPicPr>
            <a:picLocks/>
          </p:cNvPicPr>
          <p:nvPr/>
        </p:nvPicPr>
        <p:blipFill>
          <a:blip r:embed="rId4">
            <a:extLst/>
          </a:blip>
          <a:srcRect l="19307" t="22576" r="14213" b="1366"/>
          <a:stretch>
            <a:fillRect/>
          </a:stretch>
        </p:blipFill>
        <p:spPr>
          <a:xfrm>
            <a:off x="2255093" y="2563906"/>
            <a:ext cx="1515233" cy="60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eye_diagram_10Gbps_pulsar2b_6-5_scan21_from_PRM_test_connection.png"/>
          <p:cNvPicPr>
            <a:picLocks/>
          </p:cNvPicPr>
          <p:nvPr/>
        </p:nvPicPr>
        <p:blipFill>
          <a:blip r:embed="rId5">
            <a:extLst/>
          </a:blip>
          <a:srcRect l="9237" t="23312" r="14716" b="2210"/>
          <a:stretch>
            <a:fillRect/>
          </a:stretch>
        </p:blipFill>
        <p:spPr>
          <a:xfrm>
            <a:off x="625276" y="2563636"/>
            <a:ext cx="1515233" cy="6044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eye_diagram_10Gbps_pulsar2b_6-5_scan0.png"/>
          <p:cNvPicPr>
            <a:picLocks/>
          </p:cNvPicPr>
          <p:nvPr/>
        </p:nvPicPr>
        <p:blipFill>
          <a:blip r:embed="rId6">
            <a:extLst/>
          </a:blip>
          <a:srcRect l="8670" t="16548" r="13966" b="2166"/>
          <a:stretch>
            <a:fillRect/>
          </a:stretch>
        </p:blipFill>
        <p:spPr>
          <a:xfrm>
            <a:off x="2274655" y="4276549"/>
            <a:ext cx="1515441" cy="5859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eye_diagram_10Gbps_pulsar2b_6-5_scan11.png"/>
          <p:cNvPicPr>
            <a:picLocks/>
          </p:cNvPicPr>
          <p:nvPr/>
        </p:nvPicPr>
        <p:blipFill>
          <a:blip r:embed="rId7">
            <a:extLst/>
          </a:blip>
          <a:srcRect l="8519" t="18389" r="13909" b="1041"/>
          <a:stretch>
            <a:fillRect/>
          </a:stretch>
        </p:blipFill>
        <p:spPr>
          <a:xfrm>
            <a:off x="679946" y="4276251"/>
            <a:ext cx="1549210" cy="586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eye_diagram_10Gbps_pulsar2b_6-5_scan21.png"/>
          <p:cNvPicPr>
            <a:picLocks/>
          </p:cNvPicPr>
          <p:nvPr/>
        </p:nvPicPr>
        <p:blipFill>
          <a:blip r:embed="rId8">
            <a:extLst/>
          </a:blip>
          <a:srcRect l="9060" t="18200" r="14244" b="1511"/>
          <a:stretch>
            <a:fillRect/>
          </a:stretch>
        </p:blipFill>
        <p:spPr>
          <a:xfrm>
            <a:off x="673199" y="4885152"/>
            <a:ext cx="1561902" cy="747100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Shape 150"/>
          <p:cNvSpPr/>
          <p:nvPr/>
        </p:nvSpPr>
        <p:spPr>
          <a:xfrm>
            <a:off x="8364621" y="433797"/>
            <a:ext cx="7142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400"/>
            </a:pPr>
            <a:r>
              <a:rPr lang="en-US" dirty="0"/>
              <a:t>1U crate</a:t>
            </a:r>
          </a:p>
        </p:txBody>
      </p:sp>
      <p:pic>
        <p:nvPicPr>
          <p:cNvPr id="151" name="pasted-image.tiff"/>
          <p:cNvPicPr>
            <a:picLocks/>
          </p:cNvPicPr>
          <p:nvPr/>
        </p:nvPicPr>
        <p:blipFill>
          <a:blip r:embed="rId9">
            <a:extLst/>
          </a:blip>
          <a:srcRect l="13021" t="18106" r="13021" b="32529"/>
          <a:stretch>
            <a:fillRect/>
          </a:stretch>
        </p:blipFill>
        <p:spPr>
          <a:xfrm>
            <a:off x="2257986" y="4886334"/>
            <a:ext cx="1561526" cy="7446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pasted-image.pdf"/>
          <p:cNvPicPr>
            <a:picLocks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231152" y="3766699"/>
            <a:ext cx="2875543" cy="2754462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Shape 153"/>
          <p:cNvSpPr/>
          <p:nvPr/>
        </p:nvSpPr>
        <p:spPr>
          <a:xfrm>
            <a:off x="3733881" y="5203834"/>
            <a:ext cx="227771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600"/>
              </a:spcBef>
              <a:buFont typeface="Arial"/>
              <a:defRPr>
                <a:solidFill>
                  <a:srgbClr val="FF2600"/>
                </a:solidFill>
              </a:defRPr>
            </a:lvl1pPr>
          </a:lstStyle>
          <a:p>
            <a:r>
              <a:t>Open area too low</a:t>
            </a:r>
          </a:p>
        </p:txBody>
      </p:sp>
      <p:pic>
        <p:nvPicPr>
          <p:cNvPr id="154" name="pasted-image.pdf"/>
          <p:cNvPicPr>
            <a:picLocks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5898098" y="1051218"/>
            <a:ext cx="3220891" cy="2591267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Shape 155"/>
          <p:cNvSpPr/>
          <p:nvPr/>
        </p:nvSpPr>
        <p:spPr>
          <a:xfrm>
            <a:off x="7592911" y="6114210"/>
            <a:ext cx="1489883" cy="205741"/>
          </a:xfrm>
          <a:prstGeom prst="ellipse">
            <a:avLst/>
          </a:prstGeom>
          <a:ln w="25400">
            <a:solidFill>
              <a:srgbClr val="FF2600"/>
            </a:solidFill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RTM results: Slot 9-&gt;12</a:t>
            </a:r>
          </a:p>
        </p:txBody>
      </p:sp>
      <p:sp>
        <p:nvSpPr>
          <p:cNvPr id="163" name="Shape 1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Tested at 8Gbps </a:t>
            </a:r>
          </a:p>
          <a:p>
            <a:r>
              <a:t>Results look fine </a:t>
            </a:r>
          </a:p>
          <a:p>
            <a:r>
              <a:t>All channels error free</a:t>
            </a:r>
          </a:p>
        </p:txBody>
      </p:sp>
      <p:sp>
        <p:nvSpPr>
          <p:cNvPr id="164" name="Shape 1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165" name="RTM_test_EyeDiagram_scan0.png"/>
          <p:cNvPicPr>
            <a:picLocks/>
          </p:cNvPicPr>
          <p:nvPr/>
        </p:nvPicPr>
        <p:blipFill>
          <a:blip r:embed="rId2">
            <a:extLst/>
          </a:blip>
          <a:srcRect l="8194" t="10557" r="8194" b="31617"/>
          <a:stretch>
            <a:fillRect/>
          </a:stretch>
        </p:blipFill>
        <p:spPr>
          <a:xfrm>
            <a:off x="2460750" y="3421196"/>
            <a:ext cx="2048461" cy="1198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RTM_test_EyeDiagram_scan1.png"/>
          <p:cNvPicPr>
            <a:picLocks/>
          </p:cNvPicPr>
          <p:nvPr/>
        </p:nvPicPr>
        <p:blipFill>
          <a:blip r:embed="rId3">
            <a:extLst/>
          </a:blip>
          <a:srcRect l="7618" t="10909" r="7618" b="31986"/>
          <a:stretch>
            <a:fillRect/>
          </a:stretch>
        </p:blipFill>
        <p:spPr>
          <a:xfrm>
            <a:off x="364269" y="3415391"/>
            <a:ext cx="2048174" cy="1210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RTM_test_EyeDiagram_scan13.png"/>
          <p:cNvPicPr>
            <a:picLocks/>
          </p:cNvPicPr>
          <p:nvPr/>
        </p:nvPicPr>
        <p:blipFill>
          <a:blip r:embed="rId4">
            <a:extLst/>
          </a:blip>
          <a:srcRect l="8627" t="11029" r="8627" b="31782"/>
          <a:stretch>
            <a:fillRect/>
          </a:stretch>
        </p:blipFill>
        <p:spPr>
          <a:xfrm>
            <a:off x="2448630" y="4657230"/>
            <a:ext cx="2072603" cy="1229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RTM_test_EyeDiagram_scan39.png"/>
          <p:cNvPicPr>
            <a:picLocks/>
          </p:cNvPicPr>
          <p:nvPr/>
        </p:nvPicPr>
        <p:blipFill>
          <a:blip r:embed="rId5">
            <a:extLst/>
          </a:blip>
          <a:srcRect l="7629" t="11164" r="9347" b="31061"/>
          <a:stretch>
            <a:fillRect/>
          </a:stretch>
        </p:blipFill>
        <p:spPr>
          <a:xfrm>
            <a:off x="360796" y="4666954"/>
            <a:ext cx="2055205" cy="121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942846" y="1268434"/>
            <a:ext cx="3243785" cy="49588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RTM results: Slot 12-&gt;9</a:t>
            </a:r>
          </a:p>
        </p:txBody>
      </p:sp>
      <p:sp>
        <p:nvSpPr>
          <p:cNvPr id="172" name="Shape 17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Tested at 8Gbps </a:t>
            </a:r>
          </a:p>
          <a:p>
            <a:r>
              <a:t>Results look fine </a:t>
            </a:r>
          </a:p>
          <a:p>
            <a:r>
              <a:t>All channels error free</a:t>
            </a:r>
          </a:p>
        </p:txBody>
      </p:sp>
      <p:sp>
        <p:nvSpPr>
          <p:cNvPr id="173" name="Shape 1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174" name="EyeDiagram_scan0_slot12_RTM.jpg"/>
          <p:cNvPicPr>
            <a:picLocks noChangeAspect="1"/>
          </p:cNvPicPr>
          <p:nvPr/>
        </p:nvPicPr>
        <p:blipFill>
          <a:blip r:embed="rId2">
            <a:extLst/>
          </a:blip>
          <a:srcRect l="9839" t="14928" r="9839" b="38589"/>
          <a:stretch>
            <a:fillRect/>
          </a:stretch>
        </p:blipFill>
        <p:spPr>
          <a:xfrm>
            <a:off x="899715" y="3384512"/>
            <a:ext cx="3409180" cy="7683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EyeDiagram_scan1_slot12_RTM.jpg"/>
          <p:cNvPicPr>
            <a:picLocks noChangeAspect="1"/>
          </p:cNvPicPr>
          <p:nvPr/>
        </p:nvPicPr>
        <p:blipFill>
          <a:blip r:embed="rId3">
            <a:extLst/>
          </a:blip>
          <a:srcRect l="9406" t="13382" r="9406" b="37991"/>
          <a:stretch>
            <a:fillRect/>
          </a:stretch>
        </p:blipFill>
        <p:spPr>
          <a:xfrm>
            <a:off x="887015" y="5178632"/>
            <a:ext cx="3409011" cy="7990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EyeDiagram_scan9_slot12_RTM.jpg"/>
          <p:cNvPicPr>
            <a:picLocks noChangeAspect="1"/>
          </p:cNvPicPr>
          <p:nvPr/>
        </p:nvPicPr>
        <p:blipFill>
          <a:blip r:embed="rId4">
            <a:extLst/>
          </a:blip>
          <a:srcRect l="9608" t="13635" r="9608" b="39374"/>
          <a:stretch>
            <a:fillRect/>
          </a:stretch>
        </p:blipFill>
        <p:spPr>
          <a:xfrm>
            <a:off x="887015" y="4271254"/>
            <a:ext cx="3409131" cy="788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940300" y="1270000"/>
            <a:ext cx="3238500" cy="49508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RTM results: Slot 10-&gt;11</a:t>
            </a:r>
          </a:p>
        </p:txBody>
      </p:sp>
      <p:sp>
        <p:nvSpPr>
          <p:cNvPr id="180" name="Shape 18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Tested at 8Gbps </a:t>
            </a:r>
          </a:p>
          <a:p>
            <a:r>
              <a:t>Results look fine </a:t>
            </a:r>
          </a:p>
          <a:p>
            <a:r>
              <a:t>All channels error free</a:t>
            </a:r>
          </a:p>
        </p:txBody>
      </p:sp>
      <p:sp>
        <p:nvSpPr>
          <p:cNvPr id="181" name="Shape 1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pic>
        <p:nvPicPr>
          <p:cNvPr id="182" name="q2-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3282" y="3238464"/>
            <a:ext cx="2209801" cy="12446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q2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0356" y="4491543"/>
            <a:ext cx="2209801" cy="1243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q2-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71216" y="4505718"/>
            <a:ext cx="2210015" cy="1241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q2-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474316" y="3222354"/>
            <a:ext cx="2204557" cy="1241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105400" y="1149224"/>
            <a:ext cx="3025492" cy="53977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RTM results: Slot 11-&gt;10</a:t>
            </a:r>
          </a:p>
        </p:txBody>
      </p:sp>
      <p:sp>
        <p:nvSpPr>
          <p:cNvPr id="189" name="Shape 18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Tested at 8Gbps </a:t>
            </a:r>
          </a:p>
          <a:p>
            <a:r>
              <a:t>Results look fine </a:t>
            </a:r>
          </a:p>
          <a:p>
            <a:r>
              <a:t>All channels error free</a:t>
            </a:r>
          </a:p>
        </p:txBody>
      </p:sp>
      <p:sp>
        <p:nvSpPr>
          <p:cNvPr id="190" name="Shape 19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pic>
        <p:nvPicPr>
          <p:cNvPr id="191" name="q9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7020" y="4629666"/>
            <a:ext cx="2113497" cy="13380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q2-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6311" y="3209353"/>
            <a:ext cx="2120756" cy="1338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q1-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528" y="3230098"/>
            <a:ext cx="2048454" cy="12965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q2-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942" y="4669549"/>
            <a:ext cx="2049625" cy="1296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207000" y="1244076"/>
            <a:ext cx="3022601" cy="53925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RTM results: Slot 9-&gt;13</a:t>
            </a:r>
          </a:p>
        </p:txBody>
      </p:sp>
      <p:sp>
        <p:nvSpPr>
          <p:cNvPr id="198" name="Shape 19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Tested at 8Gbps </a:t>
            </a:r>
          </a:p>
          <a:p>
            <a:r>
              <a:t>Results look fine </a:t>
            </a:r>
          </a:p>
          <a:p>
            <a:r>
              <a:t>All channels error free</a:t>
            </a:r>
          </a:p>
        </p:txBody>
      </p:sp>
      <p:sp>
        <p:nvSpPr>
          <p:cNvPr id="199" name="Shape 19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20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9436" y="1149032"/>
            <a:ext cx="3022601" cy="5457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RTM results: Slot 13-&gt;9</a:t>
            </a:r>
          </a:p>
        </p:txBody>
      </p:sp>
      <p:sp>
        <p:nvSpPr>
          <p:cNvPr id="203" name="Shape 20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Tested at 8Gbps </a:t>
            </a:r>
          </a:p>
          <a:p>
            <a:r>
              <a:t>Results look fine </a:t>
            </a:r>
          </a:p>
          <a:p>
            <a:r>
              <a:t>All channels error free</a:t>
            </a:r>
          </a:p>
        </p:txBody>
      </p:sp>
      <p:sp>
        <p:nvSpPr>
          <p:cNvPr id="204" name="Shape 2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pic>
        <p:nvPicPr>
          <p:cNvPr id="20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40300" y="1272473"/>
            <a:ext cx="3238500" cy="49508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Other issue</a:t>
            </a:r>
            <a:endParaRPr dirty="0"/>
          </a:p>
        </p:txBody>
      </p:sp>
      <p:sp>
        <p:nvSpPr>
          <p:cNvPr id="158" name="Shape 15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Network issue (no clear now)</a:t>
            </a:r>
          </a:p>
          <a:p>
            <a:pPr lvl="1"/>
            <a:r>
              <a:rPr dirty="0" smtClean="0"/>
              <a:t>Some timing delay issues were observed while testing the boards remotely (from different PC’s using wireless connections)</a:t>
            </a:r>
            <a:endParaRPr dirty="0"/>
          </a:p>
        </p:txBody>
      </p:sp>
      <p:sp>
        <p:nvSpPr>
          <p:cNvPr id="159" name="Shape 15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7576256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Board List and setup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Board List</a:t>
            </a:r>
          </a:p>
          <a:p>
            <a:pPr lvl="1"/>
            <a:r>
              <a:rPr lang="en-US" dirty="0" smtClean="0"/>
              <a:t>5 Pulsar2b: 6-1, 6-2, …, 6-5</a:t>
            </a:r>
          </a:p>
          <a:p>
            <a:pPr lvl="1"/>
            <a:r>
              <a:rPr lang="en-US" dirty="0" smtClean="0"/>
              <a:t>3 protoPRM with KU040</a:t>
            </a:r>
          </a:p>
          <a:p>
            <a:pPr lvl="1"/>
            <a:r>
              <a:rPr lang="en-US" dirty="0" smtClean="0"/>
              <a:t>5 protoPRM with KU060</a:t>
            </a:r>
          </a:p>
          <a:p>
            <a:r>
              <a:rPr lang="en-US" dirty="0" smtClean="0"/>
              <a:t>Setup</a:t>
            </a:r>
          </a:p>
          <a:p>
            <a:pPr lvl="1"/>
            <a:r>
              <a:rPr lang="en-US" dirty="0" smtClean="0"/>
              <a:t>Pulsar2b-6-1 with </a:t>
            </a:r>
            <a:r>
              <a:rPr lang="en-US" dirty="0" smtClean="0">
                <a:solidFill>
                  <a:srgbClr val="FF0000"/>
                </a:solidFill>
              </a:rPr>
              <a:t>2</a:t>
            </a:r>
            <a:r>
              <a:rPr lang="en-US" dirty="0" smtClean="0"/>
              <a:t> PRM-ku040</a:t>
            </a:r>
          </a:p>
          <a:p>
            <a:pPr lvl="1"/>
            <a:r>
              <a:rPr lang="en-US" dirty="0" smtClean="0"/>
              <a:t>Pulsar2b-6-2 </a:t>
            </a:r>
            <a:r>
              <a:rPr lang="en-US" dirty="0"/>
              <a:t>with 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dirty="0"/>
              <a:t> </a:t>
            </a:r>
            <a:r>
              <a:rPr lang="en-US" dirty="0" smtClean="0"/>
              <a:t>PRM-ku060</a:t>
            </a:r>
            <a:endParaRPr lang="en-US" dirty="0"/>
          </a:p>
          <a:p>
            <a:pPr lvl="1"/>
            <a:r>
              <a:rPr lang="en-US" dirty="0" smtClean="0"/>
              <a:t>Pulsar2b-6-3 </a:t>
            </a:r>
            <a:r>
              <a:rPr lang="en-US" dirty="0"/>
              <a:t>with </a:t>
            </a:r>
            <a:r>
              <a:rPr lang="en-US" dirty="0" smtClean="0">
                <a:solidFill>
                  <a:srgbClr val="FF0000"/>
                </a:solidFill>
              </a:rPr>
              <a:t>1</a:t>
            </a:r>
            <a:r>
              <a:rPr lang="en-US" dirty="0" smtClean="0"/>
              <a:t> </a:t>
            </a:r>
            <a:r>
              <a:rPr lang="en-US" dirty="0"/>
              <a:t>PRM-ku040</a:t>
            </a:r>
          </a:p>
          <a:p>
            <a:pPr lvl="1"/>
            <a:r>
              <a:rPr lang="en-US" dirty="0" smtClean="0"/>
              <a:t>Pulsar2b-6-4 </a:t>
            </a:r>
            <a:r>
              <a:rPr lang="en-US" dirty="0"/>
              <a:t>with </a:t>
            </a:r>
            <a:r>
              <a:rPr lang="en-US" dirty="0" smtClean="0">
                <a:solidFill>
                  <a:srgbClr val="FF0000"/>
                </a:solidFill>
              </a:rPr>
              <a:t>1</a:t>
            </a:r>
            <a:r>
              <a:rPr lang="en-US" dirty="0" smtClean="0"/>
              <a:t> PRM-ku060</a:t>
            </a:r>
            <a:endParaRPr lang="en-US" dirty="0"/>
          </a:p>
          <a:p>
            <a:pPr lvl="1"/>
            <a:r>
              <a:rPr lang="en-US" dirty="0" smtClean="0"/>
              <a:t>Pulsar2b-6-5 </a:t>
            </a:r>
            <a:r>
              <a:rPr lang="en-US" dirty="0"/>
              <a:t>with </a:t>
            </a:r>
            <a:r>
              <a:rPr lang="en-US" dirty="0">
                <a:solidFill>
                  <a:srgbClr val="FF0000"/>
                </a:solidFill>
              </a:rPr>
              <a:t>2</a:t>
            </a:r>
            <a:r>
              <a:rPr lang="en-US" dirty="0"/>
              <a:t> </a:t>
            </a:r>
            <a:r>
              <a:rPr lang="en-US" dirty="0" smtClean="0"/>
              <a:t>PRM-ku060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11269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List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GTH Test with IBERT</a:t>
            </a:r>
          </a:p>
          <a:p>
            <a:pPr lvl="1"/>
            <a:r>
              <a:rPr lang="en-US" dirty="0" smtClean="0"/>
              <a:t>Pulsar2b fabric interface with mini-backplane in the 1U crate at 10.0 Gbps</a:t>
            </a:r>
          </a:p>
          <a:p>
            <a:pPr lvl="1"/>
            <a:r>
              <a:rPr lang="en-US" dirty="0" smtClean="0"/>
              <a:t>Pulsar2b FMC interface with protoPRM at 10.0 Gbps</a:t>
            </a:r>
          </a:p>
          <a:p>
            <a:pPr lvl="1"/>
            <a:r>
              <a:rPr lang="en-US" dirty="0" smtClean="0"/>
              <a:t>protoPRM local channel between master and slave FPGA at 16.375 Gbps </a:t>
            </a:r>
            <a:r>
              <a:rPr lang="en-US" altLang="zh-CN" dirty="0" smtClean="0"/>
              <a:t>for KU060</a:t>
            </a:r>
            <a:endParaRPr lang="en-US" dirty="0" smtClean="0"/>
          </a:p>
          <a:p>
            <a:pPr lvl="1"/>
            <a:r>
              <a:rPr lang="en-US" dirty="0" smtClean="0"/>
              <a:t>RTMs at 8.0 Gbps</a:t>
            </a:r>
          </a:p>
          <a:p>
            <a:r>
              <a:rPr lang="en-US" dirty="0" smtClean="0"/>
              <a:t>LVDS </a:t>
            </a:r>
            <a:r>
              <a:rPr lang="en-US" dirty="0" smtClean="0"/>
              <a:t>Test</a:t>
            </a:r>
          </a:p>
          <a:p>
            <a:pPr lvl="1"/>
            <a:r>
              <a:rPr lang="en-US" dirty="0" smtClean="0"/>
              <a:t>Pulsar2b FMC interface with protoPRM at 100MHz</a:t>
            </a:r>
          </a:p>
          <a:p>
            <a:pPr lvl="1"/>
            <a:r>
              <a:rPr lang="en-US" dirty="0" smtClean="0"/>
              <a:t>protoPRM </a:t>
            </a:r>
            <a:r>
              <a:rPr lang="en-US" dirty="0"/>
              <a:t>local channel between master and </a:t>
            </a:r>
            <a:r>
              <a:rPr lang="en-US" dirty="0" smtClean="0"/>
              <a:t>slave at 200MHz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8965823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Issue List</a:t>
            </a:r>
            <a:endParaRPr dirty="0"/>
          </a:p>
        </p:txBody>
      </p:sp>
      <p:sp>
        <p:nvSpPr>
          <p:cNvPr id="158" name="Shape 158"/>
          <p:cNvSpPr>
            <a:spLocks noGrp="1"/>
          </p:cNvSpPr>
          <p:nvPr>
            <p:ph type="body" idx="1"/>
          </p:nvPr>
        </p:nvSpPr>
        <p:spPr>
          <a:xfrm>
            <a:off x="303055" y="1183286"/>
            <a:ext cx="6446088" cy="5674715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Pulsar2b-6-5 fabric interface with mini-backplane</a:t>
            </a:r>
          </a:p>
          <a:p>
            <a:pPr lvl="1"/>
            <a:r>
              <a:rPr lang="en-US" dirty="0" smtClean="0"/>
              <a:t>GT-X1Y32( </a:t>
            </a:r>
            <a:r>
              <a:rPr lang="en-US" altLang="zh-CN" dirty="0" smtClean="0"/>
              <a:t>Quad118-0) eye is narrow comparing with others</a:t>
            </a:r>
            <a:endParaRPr lang="en-US" dirty="0" smtClean="0"/>
          </a:p>
          <a:p>
            <a:r>
              <a:rPr lang="en-US" dirty="0" smtClean="0"/>
              <a:t>Pulsar2b-6-2 FMC interface with two PRM-ku060</a:t>
            </a:r>
          </a:p>
          <a:p>
            <a:pPr lvl="1"/>
            <a:r>
              <a:rPr lang="en-US" dirty="0"/>
              <a:t>1 GTH line dead in bi-direction in </a:t>
            </a:r>
            <a:r>
              <a:rPr lang="en-US" dirty="0" smtClean="0">
                <a:solidFill>
                  <a:srgbClr val="FF0000"/>
                </a:solidFill>
              </a:rPr>
              <a:t>FMC-2</a:t>
            </a:r>
          </a:p>
          <a:p>
            <a:pPr lvl="1"/>
            <a:r>
              <a:rPr lang="en-US" dirty="0" smtClean="0"/>
              <a:t>LVDS </a:t>
            </a:r>
            <a:r>
              <a:rPr lang="en-US" dirty="0"/>
              <a:t>from PRM to PL2b in </a:t>
            </a:r>
            <a:r>
              <a:rPr lang="en-US" dirty="0">
                <a:solidFill>
                  <a:srgbClr val="FF0000"/>
                </a:solidFill>
              </a:rPr>
              <a:t>FMC-2</a:t>
            </a:r>
            <a:r>
              <a:rPr lang="en-US" dirty="0"/>
              <a:t> has some </a:t>
            </a:r>
            <a:r>
              <a:rPr lang="en-US" dirty="0" smtClean="0"/>
              <a:t>issue</a:t>
            </a:r>
            <a:endParaRPr lang="en-US" dirty="0"/>
          </a:p>
          <a:p>
            <a:pPr lvl="2"/>
            <a:r>
              <a:rPr lang="en-US" dirty="0" smtClean="0"/>
              <a:t>Maybe </a:t>
            </a:r>
            <a:r>
              <a:rPr lang="en-US" dirty="0"/>
              <a:t>just 1 LVDS-pair is broke, not </a:t>
            </a:r>
            <a:r>
              <a:rPr lang="en-US" dirty="0" smtClean="0"/>
              <a:t>sure</a:t>
            </a:r>
            <a:endParaRPr lang="en-US" dirty="0"/>
          </a:p>
          <a:p>
            <a:pPr lvl="1"/>
            <a:r>
              <a:rPr lang="en-US" dirty="0" smtClean="0"/>
              <a:t>1 </a:t>
            </a:r>
            <a:r>
              <a:rPr lang="en-US" dirty="0"/>
              <a:t>GTH line not good from PL2b to PRM in </a:t>
            </a:r>
            <a:r>
              <a:rPr lang="en-US" dirty="0" smtClean="0">
                <a:solidFill>
                  <a:srgbClr val="FF0000"/>
                </a:solidFill>
              </a:rPr>
              <a:t>FMC-1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1 </a:t>
            </a:r>
            <a:r>
              <a:rPr lang="en-US" dirty="0"/>
              <a:t>GTH line not good from PL2b to PRM in </a:t>
            </a:r>
            <a:r>
              <a:rPr lang="en-US" dirty="0">
                <a:solidFill>
                  <a:srgbClr val="FF0000"/>
                </a:solidFill>
              </a:rPr>
              <a:t>FMC-3</a:t>
            </a: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sp>
        <p:nvSpPr>
          <p:cNvPr id="159" name="Shape 15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6" name="pasted-image.tiff"/>
          <p:cNvPicPr>
            <a:picLocks/>
          </p:cNvPicPr>
          <p:nvPr/>
        </p:nvPicPr>
        <p:blipFill>
          <a:blip r:embed="rId2">
            <a:extLst/>
          </a:blip>
          <a:srcRect l="13021" t="18106" r="13021" b="32529"/>
          <a:stretch>
            <a:fillRect/>
          </a:stretch>
        </p:blipFill>
        <p:spPr>
          <a:xfrm>
            <a:off x="6514011" y="1183286"/>
            <a:ext cx="2407451" cy="13944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36409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Pulsar2b </a:t>
            </a:r>
            <a:r>
              <a:rPr dirty="0" smtClean="0"/>
              <a:t>6-</a:t>
            </a:r>
            <a:r>
              <a:rPr lang="en-US" dirty="0"/>
              <a:t>1</a:t>
            </a:r>
            <a:r>
              <a:rPr dirty="0" smtClean="0"/>
              <a:t> </a:t>
            </a:r>
            <a:r>
              <a:rPr dirty="0"/>
              <a:t>+ </a:t>
            </a:r>
            <a:r>
              <a:rPr dirty="0" smtClean="0"/>
              <a:t>(</a:t>
            </a:r>
            <a:r>
              <a:rPr lang="en-US" dirty="0" smtClean="0"/>
              <a:t>2</a:t>
            </a:r>
            <a:r>
              <a:rPr dirty="0" smtClean="0"/>
              <a:t>)PRM </a:t>
            </a:r>
            <a:r>
              <a:rPr lang="en-US" dirty="0" smtClean="0"/>
              <a:t>4</a:t>
            </a:r>
            <a:endParaRPr dirty="0"/>
          </a:p>
        </p:txBody>
      </p:sp>
      <p:sp>
        <p:nvSpPr>
          <p:cNvPr id="118" name="Shape 118"/>
          <p:cNvSpPr>
            <a:spLocks noGrp="1"/>
          </p:cNvSpPr>
          <p:nvPr>
            <p:ph type="body" idx="1"/>
          </p:nvPr>
        </p:nvSpPr>
        <p:spPr>
          <a:xfrm>
            <a:off x="285918" y="1145186"/>
            <a:ext cx="6692764" cy="5674715"/>
          </a:xfrm>
          <a:prstGeom prst="rect">
            <a:avLst/>
          </a:prstGeom>
        </p:spPr>
        <p:txBody>
          <a:bodyPr/>
          <a:lstStyle/>
          <a:p>
            <a:pPr marL="294894" indent="-294894" defTabSz="393192">
              <a:spcBef>
                <a:spcPts val="500"/>
              </a:spcBef>
              <a:defRPr sz="2408"/>
            </a:pPr>
            <a:r>
              <a:rPr dirty="0"/>
              <a:t>Tested at 10.0 Gb/s: BER&lt;1e-14</a:t>
            </a:r>
          </a:p>
          <a:p>
            <a:pPr marL="294894" indent="-294894" defTabSz="393192">
              <a:spcBef>
                <a:spcPts val="500"/>
              </a:spcBef>
              <a:defRPr sz="2408"/>
            </a:pPr>
            <a:r>
              <a:rPr dirty="0"/>
              <a:t>Tested the Pulsar FMC with PRM (GTH channels).                               All channels are error free. Pulsar2b assigns 3 GTH                             to each FMC, while protoPRM has 4 available.</a:t>
            </a:r>
          </a:p>
          <a:p>
            <a:pPr marL="294894" indent="-294894" defTabSz="393192">
              <a:spcBef>
                <a:spcPts val="500"/>
              </a:spcBef>
              <a:defRPr sz="2408"/>
            </a:pPr>
            <a:endParaRPr dirty="0"/>
          </a:p>
          <a:p>
            <a:pPr marL="294894" indent="-294894" defTabSz="393192">
              <a:spcBef>
                <a:spcPts val="500"/>
              </a:spcBef>
              <a:defRPr sz="2408"/>
            </a:pPr>
            <a:endParaRPr dirty="0"/>
          </a:p>
          <a:p>
            <a:pPr marL="294894" indent="-294894" defTabSz="393192">
              <a:spcBef>
                <a:spcPts val="500"/>
              </a:spcBef>
              <a:defRPr sz="2408"/>
            </a:pPr>
            <a:r>
              <a:rPr dirty="0"/>
              <a:t>Tested the fabric interface</a:t>
            </a:r>
          </a:p>
          <a:p>
            <a:pPr marL="294894" indent="-294894" defTabSz="393192">
              <a:spcBef>
                <a:spcPts val="500"/>
              </a:spcBef>
              <a:defRPr sz="2408"/>
            </a:pPr>
            <a:endParaRPr dirty="0"/>
          </a:p>
          <a:p>
            <a:pPr marL="294894" indent="-294894" defTabSz="393192">
              <a:spcBef>
                <a:spcPts val="500"/>
              </a:spcBef>
              <a:defRPr sz="2408"/>
            </a:pPr>
            <a:endParaRPr dirty="0"/>
          </a:p>
          <a:p>
            <a:pPr marL="294894" indent="-294894" defTabSz="393192">
              <a:spcBef>
                <a:spcPts val="500"/>
              </a:spcBef>
              <a:defRPr sz="2408"/>
            </a:pPr>
            <a:endParaRPr dirty="0"/>
          </a:p>
          <a:p>
            <a:pPr marL="294894" indent="-294894" defTabSz="393192">
              <a:spcBef>
                <a:spcPts val="500"/>
              </a:spcBef>
              <a:defRPr sz="2408"/>
            </a:pPr>
            <a:endParaRPr dirty="0"/>
          </a:p>
          <a:p>
            <a:pPr marL="294894" indent="-294894" defTabSz="393192">
              <a:spcBef>
                <a:spcPts val="500"/>
              </a:spcBef>
              <a:defRPr sz="2408"/>
            </a:pPr>
            <a:r>
              <a:rPr dirty="0"/>
              <a:t>Tested the LVDS for each FMC connector between Pulsar2b FPGA and protoPRM Master FPGA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8364622" y="433797"/>
            <a:ext cx="7142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400"/>
            </a:pPr>
            <a:r>
              <a:rPr lang="en-US" dirty="0" smtClean="0"/>
              <a:t>1U crate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6" t="4587" r="85490"/>
          <a:stretch/>
        </p:blipFill>
        <p:spPr>
          <a:xfrm>
            <a:off x="7359936" y="3862876"/>
            <a:ext cx="481338" cy="29081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59" t="4587" r="57237"/>
          <a:stretch/>
        </p:blipFill>
        <p:spPr>
          <a:xfrm>
            <a:off x="7863778" y="3862875"/>
            <a:ext cx="347862" cy="29081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61031" y="3562925"/>
            <a:ext cx="255294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Fabric with 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minibackplane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921" y="4066903"/>
            <a:ext cx="3086216" cy="174107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0" y="2736636"/>
            <a:ext cx="1602377" cy="929672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Pulsar2b </a:t>
            </a:r>
            <a:r>
              <a:rPr dirty="0" smtClean="0"/>
              <a:t>6-</a:t>
            </a:r>
            <a:r>
              <a:rPr lang="en-US" dirty="0" smtClean="0"/>
              <a:t>2</a:t>
            </a:r>
            <a:r>
              <a:rPr dirty="0" smtClean="0"/>
              <a:t> </a:t>
            </a:r>
            <a:r>
              <a:rPr dirty="0"/>
              <a:t>+ </a:t>
            </a:r>
            <a:r>
              <a:rPr dirty="0" smtClean="0"/>
              <a:t>(</a:t>
            </a:r>
            <a:r>
              <a:rPr lang="en-US" dirty="0" smtClean="0"/>
              <a:t>2</a:t>
            </a:r>
            <a:r>
              <a:rPr dirty="0" smtClean="0"/>
              <a:t>)PRM </a:t>
            </a:r>
            <a:r>
              <a:rPr lang="en-US" dirty="0" smtClean="0"/>
              <a:t>6</a:t>
            </a:r>
            <a:endParaRPr dirty="0"/>
          </a:p>
        </p:txBody>
      </p:sp>
      <p:sp>
        <p:nvSpPr>
          <p:cNvPr id="118" name="Shape 118"/>
          <p:cNvSpPr>
            <a:spLocks noGrp="1"/>
          </p:cNvSpPr>
          <p:nvPr>
            <p:ph type="body" idx="1"/>
          </p:nvPr>
        </p:nvSpPr>
        <p:spPr>
          <a:xfrm>
            <a:off x="285918" y="1145186"/>
            <a:ext cx="7760802" cy="5674715"/>
          </a:xfrm>
          <a:prstGeom prst="rect">
            <a:avLst/>
          </a:prstGeom>
        </p:spPr>
        <p:txBody>
          <a:bodyPr/>
          <a:lstStyle/>
          <a:p>
            <a:pPr marL="294894" indent="-294894" defTabSz="393192">
              <a:spcBef>
                <a:spcPts val="500"/>
              </a:spcBef>
              <a:defRPr sz="2408"/>
            </a:pPr>
            <a:r>
              <a:rPr dirty="0"/>
              <a:t>Tested at 10.0 Gb/s: BER&lt;1e-14</a:t>
            </a:r>
          </a:p>
          <a:p>
            <a:pPr marL="294894" indent="-294894" defTabSz="393192">
              <a:spcBef>
                <a:spcPts val="500"/>
              </a:spcBef>
              <a:defRPr sz="2408"/>
            </a:pPr>
            <a:r>
              <a:rPr dirty="0"/>
              <a:t>Tested the Pulsar FMC with PRM (GTH channels).                               All channels are error free. Pulsar2b assigns 3 GTH                             to each FMC, while protoPRM has 4 available.</a:t>
            </a:r>
          </a:p>
          <a:p>
            <a:pPr marL="294894" indent="-294894" defTabSz="393192">
              <a:spcBef>
                <a:spcPts val="500"/>
              </a:spcBef>
              <a:defRPr sz="2408"/>
            </a:pPr>
            <a:endParaRPr dirty="0"/>
          </a:p>
          <a:p>
            <a:pPr marL="294894" indent="-294894" defTabSz="393192">
              <a:spcBef>
                <a:spcPts val="500"/>
              </a:spcBef>
              <a:defRPr sz="2408"/>
            </a:pPr>
            <a:endParaRPr dirty="0"/>
          </a:p>
          <a:p>
            <a:pPr marL="294894" indent="-294894" defTabSz="393192">
              <a:spcBef>
                <a:spcPts val="500"/>
              </a:spcBef>
              <a:defRPr sz="2408"/>
            </a:pPr>
            <a:r>
              <a:rPr dirty="0"/>
              <a:t>Tested the fabric interface</a:t>
            </a:r>
          </a:p>
          <a:p>
            <a:pPr marL="294894" indent="-294894" defTabSz="393192">
              <a:spcBef>
                <a:spcPts val="500"/>
              </a:spcBef>
              <a:defRPr sz="2408"/>
            </a:pPr>
            <a:endParaRPr dirty="0"/>
          </a:p>
          <a:p>
            <a:pPr marL="294894" indent="-294894" defTabSz="393192">
              <a:spcBef>
                <a:spcPts val="500"/>
              </a:spcBef>
              <a:defRPr sz="2408"/>
            </a:pPr>
            <a:endParaRPr dirty="0"/>
          </a:p>
          <a:p>
            <a:pPr marL="294894" indent="-294894" defTabSz="393192">
              <a:spcBef>
                <a:spcPts val="500"/>
              </a:spcBef>
              <a:defRPr sz="2408"/>
            </a:pPr>
            <a:endParaRPr dirty="0"/>
          </a:p>
          <a:p>
            <a:pPr marL="294894" indent="-294894" defTabSz="393192">
              <a:spcBef>
                <a:spcPts val="500"/>
              </a:spcBef>
              <a:defRPr sz="2408"/>
            </a:pPr>
            <a:endParaRPr dirty="0"/>
          </a:p>
          <a:p>
            <a:pPr marL="294894" indent="-294894" defTabSz="393192">
              <a:spcBef>
                <a:spcPts val="500"/>
              </a:spcBef>
              <a:defRPr sz="2408"/>
            </a:pPr>
            <a:r>
              <a:rPr dirty="0"/>
              <a:t>Tested the LVDS for each FMC connector between Pulsar2b FPGA and protoPRM Master FPGA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8364621" y="433797"/>
            <a:ext cx="7142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400"/>
            </a:pPr>
            <a:r>
              <a:rPr lang="en-US" dirty="0"/>
              <a:t>1U crate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412" y="3982543"/>
            <a:ext cx="2852187" cy="17511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8" t="8494" r="85084" b="5659"/>
          <a:stretch/>
        </p:blipFill>
        <p:spPr>
          <a:xfrm>
            <a:off x="7723305" y="3974537"/>
            <a:ext cx="435005" cy="276932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661031" y="3562925"/>
            <a:ext cx="255294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Fabric with 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minibackplane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87" t="8494" r="58190" b="5659"/>
          <a:stretch/>
        </p:blipFill>
        <p:spPr>
          <a:xfrm>
            <a:off x="8152688" y="3974537"/>
            <a:ext cx="285565" cy="276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29388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Pulsar2b 6-3 + (1)PRM 4-1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idx="1"/>
          </p:nvPr>
        </p:nvSpPr>
        <p:spPr>
          <a:xfrm>
            <a:off x="285918" y="1145186"/>
            <a:ext cx="8572164" cy="5674715"/>
          </a:xfrm>
          <a:prstGeom prst="rect">
            <a:avLst/>
          </a:prstGeom>
        </p:spPr>
        <p:txBody>
          <a:bodyPr/>
          <a:lstStyle/>
          <a:p>
            <a:pPr marL="294894" indent="-294894" defTabSz="393192">
              <a:spcBef>
                <a:spcPts val="500"/>
              </a:spcBef>
              <a:defRPr sz="2408"/>
            </a:pPr>
            <a:r>
              <a:t>Tested at 10.0 Gb/s: BER&lt;1e-14</a:t>
            </a:r>
          </a:p>
          <a:p>
            <a:pPr marL="294894" indent="-294894" defTabSz="393192">
              <a:spcBef>
                <a:spcPts val="500"/>
              </a:spcBef>
              <a:defRPr sz="2408"/>
            </a:pPr>
            <a:r>
              <a:t>Tested the Pulsar FMC with PRM (GTH channels).                               All channels are error free. Pulsar2b assigns 3 GTH                             to each FMC, while protoPRM has 4 available.</a:t>
            </a:r>
          </a:p>
          <a:p>
            <a:pPr marL="294894" indent="-294894" defTabSz="393192">
              <a:spcBef>
                <a:spcPts val="500"/>
              </a:spcBef>
              <a:defRPr sz="2408"/>
            </a:pPr>
            <a:endParaRPr/>
          </a:p>
          <a:p>
            <a:pPr marL="294894" indent="-294894" defTabSz="393192">
              <a:spcBef>
                <a:spcPts val="500"/>
              </a:spcBef>
              <a:defRPr sz="2408"/>
            </a:pPr>
            <a:endParaRPr/>
          </a:p>
          <a:p>
            <a:pPr marL="294894" indent="-294894" defTabSz="393192">
              <a:spcBef>
                <a:spcPts val="500"/>
              </a:spcBef>
              <a:defRPr sz="2408"/>
            </a:pPr>
            <a:r>
              <a:t>Tested the fabric interface</a:t>
            </a:r>
          </a:p>
          <a:p>
            <a:pPr marL="294894" indent="-294894" defTabSz="393192">
              <a:spcBef>
                <a:spcPts val="500"/>
              </a:spcBef>
              <a:defRPr sz="2408"/>
            </a:pPr>
            <a:endParaRPr/>
          </a:p>
          <a:p>
            <a:pPr marL="294894" indent="-294894" defTabSz="393192">
              <a:spcBef>
                <a:spcPts val="500"/>
              </a:spcBef>
              <a:defRPr sz="2408"/>
            </a:pPr>
            <a:endParaRPr/>
          </a:p>
          <a:p>
            <a:pPr marL="294894" indent="-294894" defTabSz="393192">
              <a:spcBef>
                <a:spcPts val="500"/>
              </a:spcBef>
              <a:defRPr sz="2408"/>
            </a:pPr>
            <a:endParaRPr/>
          </a:p>
          <a:p>
            <a:pPr marL="294894" indent="-294894" defTabSz="393192">
              <a:spcBef>
                <a:spcPts val="500"/>
              </a:spcBef>
              <a:defRPr sz="2408"/>
            </a:pPr>
            <a:endParaRPr/>
          </a:p>
          <a:p>
            <a:pPr marL="294894" indent="-294894" defTabSz="393192">
              <a:spcBef>
                <a:spcPts val="500"/>
              </a:spcBef>
              <a:defRPr sz="2408"/>
            </a:pPr>
            <a:r>
              <a:t>Tested the LVDS for each FMC connector between Pulsar2b FPGA and protoPRM Master FPGA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pic>
        <p:nvPicPr>
          <p:cNvPr id="120" name="eye_diagram_fabric_test_scan0.png"/>
          <p:cNvPicPr>
            <a:picLocks/>
          </p:cNvPicPr>
          <p:nvPr/>
        </p:nvPicPr>
        <p:blipFill>
          <a:blip r:embed="rId2">
            <a:extLst/>
          </a:blip>
          <a:srcRect l="9339" t="20200" r="13701"/>
          <a:stretch>
            <a:fillRect/>
          </a:stretch>
        </p:blipFill>
        <p:spPr>
          <a:xfrm>
            <a:off x="1285131" y="4013784"/>
            <a:ext cx="2410894" cy="9587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eye_diagram_fabric_test_scan26.png"/>
          <p:cNvPicPr>
            <a:picLocks/>
          </p:cNvPicPr>
          <p:nvPr/>
        </p:nvPicPr>
        <p:blipFill>
          <a:blip r:embed="rId3">
            <a:extLst/>
          </a:blip>
          <a:srcRect l="8215" t="20528" r="13803"/>
          <a:stretch>
            <a:fillRect/>
          </a:stretch>
        </p:blipFill>
        <p:spPr>
          <a:xfrm>
            <a:off x="3718603" y="4012990"/>
            <a:ext cx="2283703" cy="9604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eye_diagram_fabric_test_scan27.png"/>
          <p:cNvPicPr>
            <a:picLocks/>
          </p:cNvPicPr>
          <p:nvPr/>
        </p:nvPicPr>
        <p:blipFill>
          <a:blip r:embed="rId4">
            <a:extLst/>
          </a:blip>
          <a:srcRect l="10228" t="22058" r="15211"/>
          <a:stretch>
            <a:fillRect/>
          </a:stretch>
        </p:blipFill>
        <p:spPr>
          <a:xfrm>
            <a:off x="2655877" y="4987883"/>
            <a:ext cx="2283518" cy="958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eye_diagram_FMC_test_scan0.png"/>
          <p:cNvPicPr>
            <a:picLocks/>
          </p:cNvPicPr>
          <p:nvPr/>
        </p:nvPicPr>
        <p:blipFill>
          <a:blip r:embed="rId5">
            <a:extLst/>
          </a:blip>
          <a:srcRect l="6314" t="9077" r="6314" b="21620"/>
          <a:stretch>
            <a:fillRect/>
          </a:stretch>
        </p:blipFill>
        <p:spPr>
          <a:xfrm>
            <a:off x="2469918" y="2752797"/>
            <a:ext cx="2410969" cy="958884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hape 124"/>
          <p:cNvSpPr/>
          <p:nvPr/>
        </p:nvSpPr>
        <p:spPr>
          <a:xfrm>
            <a:off x="8364621" y="433797"/>
            <a:ext cx="7142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400"/>
            </a:pPr>
            <a:r>
              <a:rPr lang="en-US" dirty="0"/>
              <a:t>1U crate</a:t>
            </a:r>
          </a:p>
        </p:txBody>
      </p:sp>
      <p:pic>
        <p:nvPicPr>
          <p:cNvPr id="125" name="pasted-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978682" y="1055034"/>
            <a:ext cx="1917639" cy="2070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134396" y="3223867"/>
            <a:ext cx="2938531" cy="277527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42606488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Pulsar2b 6-4 + (1)PRM 6-4 </a:t>
            </a:r>
          </a:p>
        </p:txBody>
      </p:sp>
      <p:sp>
        <p:nvSpPr>
          <p:cNvPr id="129" name="Shape 129"/>
          <p:cNvSpPr>
            <a:spLocks noGrp="1"/>
          </p:cNvSpPr>
          <p:nvPr>
            <p:ph type="body" idx="1"/>
          </p:nvPr>
        </p:nvSpPr>
        <p:spPr>
          <a:xfrm>
            <a:off x="285918" y="1145186"/>
            <a:ext cx="8572164" cy="5674715"/>
          </a:xfrm>
          <a:prstGeom prst="rect">
            <a:avLst/>
          </a:prstGeom>
        </p:spPr>
        <p:txBody>
          <a:bodyPr/>
          <a:lstStyle/>
          <a:p>
            <a:pPr marL="294894" indent="-294894" defTabSz="393192">
              <a:spcBef>
                <a:spcPts val="500"/>
              </a:spcBef>
              <a:defRPr sz="2408"/>
            </a:pPr>
            <a:r>
              <a:t>Tested at 10.0 Gb/s: BER&lt;1e-14</a:t>
            </a:r>
          </a:p>
          <a:p>
            <a:pPr marL="294894" indent="-294894" defTabSz="393192">
              <a:spcBef>
                <a:spcPts val="500"/>
              </a:spcBef>
              <a:defRPr sz="2408"/>
            </a:pPr>
            <a:r>
              <a:t>Tested the Pulsar FMC with PRM (GTH channels).                                All channels are error free. Pulsar2b assigns 3 GTH                              to each FMC, while protoPRM has 4 available.</a:t>
            </a:r>
          </a:p>
          <a:p>
            <a:pPr marL="294894" indent="-294894" defTabSz="393192">
              <a:spcBef>
                <a:spcPts val="500"/>
              </a:spcBef>
              <a:defRPr sz="2408"/>
            </a:pPr>
            <a:endParaRPr/>
          </a:p>
          <a:p>
            <a:pPr marL="294894" indent="-294894" defTabSz="393192">
              <a:spcBef>
                <a:spcPts val="500"/>
              </a:spcBef>
              <a:defRPr sz="2408"/>
            </a:pPr>
            <a:endParaRPr/>
          </a:p>
          <a:p>
            <a:pPr marL="294894" indent="-294894" defTabSz="393192">
              <a:spcBef>
                <a:spcPts val="500"/>
              </a:spcBef>
              <a:defRPr sz="2408"/>
            </a:pPr>
            <a:r>
              <a:t>Tested the fabric interface</a:t>
            </a:r>
          </a:p>
          <a:p>
            <a:pPr marL="294894" indent="-294894" defTabSz="393192">
              <a:spcBef>
                <a:spcPts val="500"/>
              </a:spcBef>
              <a:defRPr sz="2408"/>
            </a:pPr>
            <a:endParaRPr/>
          </a:p>
          <a:p>
            <a:pPr marL="294894" indent="-294894" defTabSz="393192">
              <a:spcBef>
                <a:spcPts val="500"/>
              </a:spcBef>
              <a:defRPr sz="2408"/>
            </a:pPr>
            <a:endParaRPr/>
          </a:p>
          <a:p>
            <a:pPr marL="294894" indent="-294894" defTabSz="393192">
              <a:spcBef>
                <a:spcPts val="500"/>
              </a:spcBef>
              <a:defRPr sz="2408"/>
            </a:pPr>
            <a:endParaRPr/>
          </a:p>
          <a:p>
            <a:pPr marL="294894" indent="-294894" defTabSz="393192">
              <a:spcBef>
                <a:spcPts val="500"/>
              </a:spcBef>
              <a:defRPr sz="2408"/>
            </a:pPr>
            <a:endParaRPr/>
          </a:p>
          <a:p>
            <a:pPr marL="294894" indent="-294894" defTabSz="393192">
              <a:spcBef>
                <a:spcPts val="500"/>
              </a:spcBef>
              <a:defRPr sz="2408"/>
            </a:pPr>
            <a:r>
              <a:t>Tested the LVDS for each FMC connector between Pulsar2b FPGA and protoPRM Master FPGA</a:t>
            </a:r>
          </a:p>
        </p:txBody>
      </p:sp>
      <p:sp>
        <p:nvSpPr>
          <p:cNvPr id="130" name="Shape 1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131" name="pasted-image.tiff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2326" y="2721687"/>
            <a:ext cx="1814852" cy="958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pasted-image.tiff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87883" y="2716062"/>
            <a:ext cx="1764229" cy="9509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eye_diagram_scan_0.png"/>
          <p:cNvPicPr>
            <a:picLocks/>
          </p:cNvPicPr>
          <p:nvPr/>
        </p:nvPicPr>
        <p:blipFill>
          <a:blip r:embed="rId4">
            <a:extLst/>
          </a:blip>
          <a:srcRect l="9315" t="26719" r="14935"/>
          <a:stretch>
            <a:fillRect/>
          </a:stretch>
        </p:blipFill>
        <p:spPr>
          <a:xfrm>
            <a:off x="1867765" y="4040509"/>
            <a:ext cx="1843194" cy="933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eye_diagram_scan_17.png"/>
          <p:cNvPicPr>
            <a:picLocks/>
          </p:cNvPicPr>
          <p:nvPr/>
        </p:nvPicPr>
        <p:blipFill>
          <a:blip r:embed="rId5">
            <a:extLst/>
          </a:blip>
          <a:srcRect l="8971" t="27463" r="14456"/>
          <a:stretch>
            <a:fillRect/>
          </a:stretch>
        </p:blipFill>
        <p:spPr>
          <a:xfrm>
            <a:off x="3751404" y="4045310"/>
            <a:ext cx="1843074" cy="9238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eye_diagram_scan_26.png"/>
          <p:cNvPicPr>
            <a:picLocks/>
          </p:cNvPicPr>
          <p:nvPr/>
        </p:nvPicPr>
        <p:blipFill>
          <a:blip r:embed="rId6">
            <a:extLst/>
          </a:blip>
          <a:srcRect l="9450" t="26032" r="14158" b="2123"/>
          <a:stretch>
            <a:fillRect/>
          </a:stretch>
        </p:blipFill>
        <p:spPr>
          <a:xfrm>
            <a:off x="2790828" y="4963762"/>
            <a:ext cx="2037093" cy="958684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hape 136"/>
          <p:cNvSpPr/>
          <p:nvPr/>
        </p:nvSpPr>
        <p:spPr>
          <a:xfrm>
            <a:off x="8364621" y="433797"/>
            <a:ext cx="714296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400"/>
            </a:pPr>
            <a:r>
              <a:rPr lang="en-US" dirty="0"/>
              <a:t>1U crate</a:t>
            </a:r>
          </a:p>
        </p:txBody>
      </p:sp>
      <p:pic>
        <p:nvPicPr>
          <p:cNvPr id="137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991414" y="1038518"/>
            <a:ext cx="1917701" cy="21078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pasted-image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505313" y="3191534"/>
            <a:ext cx="2406170" cy="27587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675</Words>
  <Application>Microsoft Office PowerPoint</Application>
  <PresentationFormat>On-screen Show (4:3)</PresentationFormat>
  <Paragraphs>140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Helvetica Neue</vt:lpstr>
      <vt:lpstr>Arial</vt:lpstr>
      <vt:lpstr>Calibri</vt:lpstr>
      <vt:lpstr>Helvetica</vt:lpstr>
      <vt:lpstr>Default</vt:lpstr>
      <vt:lpstr>Production Tests:  Pulsar 2b integrated with PRM (KU040 or KU060) </vt:lpstr>
      <vt:lpstr>Board List and setup</vt:lpstr>
      <vt:lpstr>Test List</vt:lpstr>
      <vt:lpstr>Issue List</vt:lpstr>
      <vt:lpstr>Details</vt:lpstr>
      <vt:lpstr>Pulsar2b 6-1 + (2)PRM 4</vt:lpstr>
      <vt:lpstr>Pulsar2b 6-2 + (2)PRM 6</vt:lpstr>
      <vt:lpstr>Pulsar2b 6-3 + (1)PRM 4-1</vt:lpstr>
      <vt:lpstr>Pulsar2b 6-4 + (1)PRM 6-4 </vt:lpstr>
      <vt:lpstr>Pulsar2b 6-5 + (2)PRM 60</vt:lpstr>
      <vt:lpstr>RTM results: Slot 9-&gt;12</vt:lpstr>
      <vt:lpstr>RTM results: Slot 12-&gt;9</vt:lpstr>
      <vt:lpstr>RTM results: Slot 10-&gt;11</vt:lpstr>
      <vt:lpstr>RTM results: Slot 11-&gt;10</vt:lpstr>
      <vt:lpstr>RTM results: Slot 9-&gt;13</vt:lpstr>
      <vt:lpstr>RTM results: Slot 13-&gt;9</vt:lpstr>
      <vt:lpstr>Other issue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Production Tests:  Pulsar 2b integrated with PRM (KU040 or KU060)</dc:title>
  <dc:creator>xuzij</dc:creator>
  <cp:lastModifiedBy>zijun xu</cp:lastModifiedBy>
  <cp:revision>15</cp:revision>
  <dcterms:modified xsi:type="dcterms:W3CDTF">2016-05-19T19:33:52Z</dcterms:modified>
</cp:coreProperties>
</file>